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80" r:id="rId5"/>
    <p:sldId id="292" r:id="rId6"/>
    <p:sldId id="258" r:id="rId7"/>
    <p:sldId id="259" r:id="rId8"/>
    <p:sldId id="293" r:id="rId9"/>
    <p:sldId id="294" r:id="rId10"/>
    <p:sldId id="295" r:id="rId11"/>
    <p:sldId id="270" r:id="rId12"/>
    <p:sldId id="302" r:id="rId13"/>
    <p:sldId id="303" r:id="rId14"/>
    <p:sldId id="260" r:id="rId15"/>
    <p:sldId id="271" r:id="rId16"/>
    <p:sldId id="274" r:id="rId17"/>
    <p:sldId id="290" r:id="rId18"/>
    <p:sldId id="278" r:id="rId19"/>
    <p:sldId id="261" r:id="rId20"/>
    <p:sldId id="291" r:id="rId21"/>
    <p:sldId id="305" r:id="rId22"/>
    <p:sldId id="299" r:id="rId23"/>
    <p:sldId id="300" r:id="rId24"/>
    <p:sldId id="296" r:id="rId25"/>
    <p:sldId id="297" r:id="rId26"/>
    <p:sldId id="301" r:id="rId27"/>
    <p:sldId id="306" r:id="rId28"/>
    <p:sldId id="262" r:id="rId29"/>
    <p:sldId id="264" r:id="rId30"/>
    <p:sldId id="265" r:id="rId31"/>
    <p:sldId id="266" r:id="rId32"/>
    <p:sldId id="267" r:id="rId33"/>
    <p:sldId id="268" r:id="rId34"/>
    <p:sldId id="269" r:id="rId35"/>
    <p:sldId id="281" r:id="rId36"/>
    <p:sldId id="276" r:id="rId37"/>
    <p:sldId id="29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46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9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2126-C50C-4803-B105-D3C722A5D308}" type="datetimeFigureOut">
              <a:rPr lang="en-IN" smtClean="0"/>
              <a:t>15/11/24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D4FB1-14ED-4CA8-A162-9E10764F0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561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2126-C50C-4803-B105-D3C722A5D308}" type="datetimeFigureOut">
              <a:rPr lang="en-IN" smtClean="0"/>
              <a:t>15/11/24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D4FB1-14ED-4CA8-A162-9E10764F0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580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2126-C50C-4803-B105-D3C722A5D308}" type="datetimeFigureOut">
              <a:rPr lang="en-IN" smtClean="0"/>
              <a:t>15/11/24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D4FB1-14ED-4CA8-A162-9E10764F0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8786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2126-C50C-4803-B105-D3C722A5D308}" type="datetimeFigureOut">
              <a:rPr lang="en-IN" smtClean="0"/>
              <a:t>15/11/24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D4FB1-14ED-4CA8-A162-9E10764F0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67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2126-C50C-4803-B105-D3C722A5D308}" type="datetimeFigureOut">
              <a:rPr lang="en-IN" smtClean="0"/>
              <a:t>15/11/24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D4FB1-14ED-4CA8-A162-9E10764F0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085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2126-C50C-4803-B105-D3C722A5D308}" type="datetimeFigureOut">
              <a:rPr lang="en-IN" smtClean="0"/>
              <a:t>15/11/24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D4FB1-14ED-4CA8-A162-9E10764F0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95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2126-C50C-4803-B105-D3C722A5D308}" type="datetimeFigureOut">
              <a:rPr lang="en-IN" smtClean="0"/>
              <a:t>15/11/24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D4FB1-14ED-4CA8-A162-9E10764F0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74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2126-C50C-4803-B105-D3C722A5D308}" type="datetimeFigureOut">
              <a:rPr lang="en-IN" smtClean="0"/>
              <a:t>15/11/24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D4FB1-14ED-4CA8-A162-9E10764F0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609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2126-C50C-4803-B105-D3C722A5D308}" type="datetimeFigureOut">
              <a:rPr lang="en-IN" smtClean="0"/>
              <a:t>15/11/24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D4FB1-14ED-4CA8-A162-9E10764F0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52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2126-C50C-4803-B105-D3C722A5D308}" type="datetimeFigureOut">
              <a:rPr lang="en-IN" smtClean="0"/>
              <a:t>15/11/24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D4FB1-14ED-4CA8-A162-9E10764F0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38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32126-C50C-4803-B105-D3C722A5D308}" type="datetimeFigureOut">
              <a:rPr lang="en-IN" smtClean="0"/>
              <a:t>15/11/24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D4FB1-14ED-4CA8-A162-9E10764F0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55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32126-C50C-4803-B105-D3C722A5D308}" type="datetimeFigureOut">
              <a:rPr lang="en-IN" smtClean="0"/>
              <a:t>15/11/24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D4FB1-14ED-4CA8-A162-9E10764F0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31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s://www.google.com/url?sa=i&amp;url=https%3A%2F%2Fwww.instagram.com%2Fmathnasium%2Fp%2FDAr0dgbMI-T%2F&amp;psig=AOvVaw1D4zBPVyn05rC97prbO4b7&amp;ust=1731670850799000&amp;source=images&amp;cd=vfe&amp;opi=89978449&amp;ved=0CBQQjRxqFwoTCJC9jene24kDFQAAAAAdAAAAABAK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7labs.com/training" TargetMode="External"/><Relationship Id="rId2" Type="http://schemas.openxmlformats.org/officeDocument/2006/relationships/hyperlink" Target="https://www.v7labs.com/blog/neural-network-architectures-guid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encord.com/glossary/ground-truth-definiti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7labs.com/blog/train-validation-test-se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Variational Autoencoders, Generative Adversarial Networks, Multi-task Deep Learning, Multi-view Deep Learning. </a:t>
            </a: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Various Applications - speech, text, image and video</a:t>
            </a:r>
            <a:br>
              <a:rPr lang="en-IN" sz="1800" b="0" i="0" u="none" strike="noStrike" dirty="0">
                <a:effectLst/>
                <a:latin typeface="Arial" panose="020B0604020202020204" pitchFamily="34" charset="0"/>
              </a:rPr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3256" y="495042"/>
            <a:ext cx="9604744" cy="4135437"/>
          </a:xfrm>
        </p:spPr>
        <p:txBody>
          <a:bodyPr>
            <a:normAutofit/>
          </a:bodyPr>
          <a:lstStyle/>
          <a:p>
            <a:r>
              <a:rPr lang="en-GB" sz="4800" b="1" i="0" u="none" strike="noStrike" kern="1200" dirty="0">
                <a:effectLst/>
                <a:latin typeface="Times New Roman" panose="02020603050405020304" pitchFamily="18" charset="0"/>
              </a:rPr>
              <a:t>MODULE-6</a:t>
            </a:r>
          </a:p>
          <a:p>
            <a:r>
              <a:rPr lang="en-GB" sz="3600" dirty="0">
                <a:effectLst/>
              </a:rPr>
              <a:t>Variational Autoencoders, Generative Adversarial Networks, Multi-task Deep Learning, Multi-view Deep Learning. </a:t>
            </a:r>
            <a:r>
              <a:rPr lang="en-US" sz="3600" dirty="0">
                <a:effectLst/>
              </a:rPr>
              <a:t>Various Applications - speech, text, image and video</a:t>
            </a:r>
            <a:endParaRPr lang="en-IN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0BBE0-D512-42FB-A5F4-54CE2A343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1" y="3692137"/>
            <a:ext cx="5613400" cy="2997200"/>
          </a:xfrm>
          <a:prstGeom prst="rect">
            <a:avLst/>
          </a:prstGeom>
        </p:spPr>
      </p:pic>
      <p:pic>
        <p:nvPicPr>
          <p:cNvPr id="5122" name="Picture 2" descr="No laptop prohibition sign isolated hi ...">
            <a:extLst>
              <a:ext uri="{FF2B5EF4-FFF2-40B4-BE49-F238E27FC236}">
                <a16:creationId xmlns:a16="http://schemas.microsoft.com/office/drawing/2014/main" id="{B56A9442-2752-0493-EDBF-BA234C2F6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349" y="3787387"/>
            <a:ext cx="28956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614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1A6F7-3302-5B2F-6B56-A7C4E224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0"/>
            <a:ext cx="11173047" cy="846987"/>
          </a:xfrm>
        </p:spPr>
        <p:txBody>
          <a:bodyPr/>
          <a:lstStyle/>
          <a:p>
            <a:r>
              <a:rPr lang="en-US" dirty="0"/>
              <a:t>Why Variational Autoencoder?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04631-39AD-26F2-EF23-05476D2EA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14" y="956930"/>
            <a:ext cx="11087986" cy="5486400"/>
          </a:xfrm>
        </p:spPr>
        <p:txBody>
          <a:bodyPr/>
          <a:lstStyle/>
          <a:p>
            <a:r>
              <a:rPr lang="en-IN" dirty="0"/>
              <a:t>Variational autoencoder addresses the issue of non-regularized latent space in autoencoder and provides the generative capability to the entire space.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 </a:t>
            </a:r>
          </a:p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The encoder in the AE outputs latent vectors. </a:t>
            </a:r>
          </a:p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Instead of outputting the vectors in the latent space, the encoder of VAE outputs parameters of a pre-defined distribution in the latent space for every input. </a:t>
            </a:r>
          </a:p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The VAE then imposes a constraint on this latent distribution forcing it to be a normal distribution. </a:t>
            </a:r>
          </a:p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This constraint makes sure that the latent space is regularized.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858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Variational</a:t>
            </a:r>
            <a:r>
              <a:rPr lang="en-IN" dirty="0"/>
              <a:t> </a:t>
            </a:r>
            <a:r>
              <a:rPr lang="en-IN" dirty="0" err="1"/>
              <a:t>Autoencoders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058091"/>
            <a:ext cx="10805160" cy="5118872"/>
          </a:xfrm>
        </p:spPr>
        <p:txBody>
          <a:bodyPr/>
          <a:lstStyle/>
          <a:p>
            <a:r>
              <a:rPr lang="en-US" dirty="0"/>
              <a:t>Standard and </a:t>
            </a:r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learn to represent the input just in a compressed form called the latent space or the bottleneck.</a:t>
            </a:r>
          </a:p>
          <a:p>
            <a:r>
              <a:rPr lang="en-US" dirty="0"/>
              <a:t>Therefore, the latent space formed after training the model is not necessarily continuous and, in effect, might not be easy to interpolate.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723" y="3617527"/>
            <a:ext cx="6148637" cy="2687898"/>
          </a:xfrm>
          <a:prstGeom prst="rect">
            <a:avLst/>
          </a:prstGeom>
        </p:spPr>
      </p:pic>
      <p:pic>
        <p:nvPicPr>
          <p:cNvPr id="6146" name="Picture 2" descr="8,948 Teenager Day Dreaming Stock Photos, High-Res Pictures, and Images -  Getty Images">
            <a:extLst>
              <a:ext uri="{FF2B5EF4-FFF2-40B4-BE49-F238E27FC236}">
                <a16:creationId xmlns:a16="http://schemas.microsoft.com/office/drawing/2014/main" id="{83AEE808-C198-7EF5-6C0A-6E81E674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56" y="4035056"/>
            <a:ext cx="38862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617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4F318-8801-F31D-1C7C-B6D50639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3" y="0"/>
            <a:ext cx="11876568" cy="45358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2884A-A36F-239E-4BF6-2CC378930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3" y="648586"/>
            <a:ext cx="12053777" cy="611372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 descr="Screen-Shot-2018-03-16-at-10.24.11-PM">
            <a:extLst>
              <a:ext uri="{FF2B5EF4-FFF2-40B4-BE49-F238E27FC236}">
                <a16:creationId xmlns:a16="http://schemas.microsoft.com/office/drawing/2014/main" id="{D81D9586-81C7-3BB3-BA3F-6BC37147C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3" y="648586"/>
            <a:ext cx="5606903" cy="245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creen-Shot-2018-06-20-at-2.46.16-PM">
            <a:extLst>
              <a:ext uri="{FF2B5EF4-FFF2-40B4-BE49-F238E27FC236}">
                <a16:creationId xmlns:a16="http://schemas.microsoft.com/office/drawing/2014/main" id="{85582C03-CE43-CF7F-5C3C-E4A380DA1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236930"/>
            <a:ext cx="6539023" cy="338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C0BEACE2-0BF5-2554-E3B8-F9E282967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930" y="48737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80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     </a:t>
            </a:r>
            <a:r>
              <a:rPr kumimoji="0" lang="en-US" altLang="en-US" sz="700" b="0" i="0" u="sng" strike="noStrike" cap="none" normalizeH="0" baseline="0">
                <a:ln>
                  <a:noFill/>
                </a:ln>
                <a:solidFill>
                  <a:srgbClr val="F1F3F4"/>
                </a:solidFill>
                <a:effectLst/>
                <a:latin typeface="Roboto-Medium"/>
                <a:hlinkClick r:id="rId4"/>
              </a:rPr>
              <a:t>1,080 × 1,080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8" name="Picture 6" descr="Mathnasium Learning Centers | A great teacher instills the belief that no  dream is too big and no challenge insurmountable, shaping minds and hearts  for years to come. 🍎... | Instagram">
            <a:hlinkClick r:id="rId4"/>
            <a:extLst>
              <a:ext uri="{FF2B5EF4-FFF2-40B4-BE49-F238E27FC236}">
                <a16:creationId xmlns:a16="http://schemas.microsoft.com/office/drawing/2014/main" id="{FA7E7A6B-1F3E-7154-8FB6-E86EA9242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80" y="350211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256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4F318-8801-F31D-1C7C-B6D50639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3" y="0"/>
            <a:ext cx="11876568" cy="453582"/>
          </a:xfrm>
        </p:spPr>
        <p:txBody>
          <a:bodyPr>
            <a:normAutofit fontScale="90000"/>
          </a:bodyPr>
          <a:lstStyle/>
          <a:p>
            <a:r>
              <a:rPr lang="en-US" dirty="0"/>
              <a:t>HOW AN IMAGE IS RECONSTRUCTED?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2884A-A36F-239E-4BF6-2CC378930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3" y="648586"/>
            <a:ext cx="12053777" cy="611372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098" name="Picture 2" descr="Screen-Shot-2018-06-20-at-2.48.42-PM">
            <a:extLst>
              <a:ext uri="{FF2B5EF4-FFF2-40B4-BE49-F238E27FC236}">
                <a16:creationId xmlns:a16="http://schemas.microsoft.com/office/drawing/2014/main" id="{75D82222-D3A4-A5B5-5817-A9A2448DA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8108"/>
            <a:ext cx="12192000" cy="565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536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422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VAE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269" y="1319350"/>
            <a:ext cx="10674531" cy="4857613"/>
          </a:xfrm>
        </p:spPr>
        <p:txBody>
          <a:bodyPr>
            <a:normAutofit/>
          </a:bodyPr>
          <a:lstStyle/>
          <a:p>
            <a:r>
              <a:rPr lang="en-US" dirty="0"/>
              <a:t>The encoder is a set of convolutional blocks followed by pooling modules that compress the input to the model into a compact section called the bottleneck.</a:t>
            </a:r>
          </a:p>
          <a:p>
            <a:r>
              <a:rPr lang="en-US" dirty="0"/>
              <a:t>The bottleneck is followed by the decoder that consists of a series of </a:t>
            </a:r>
            <a:r>
              <a:rPr lang="en-US" dirty="0" err="1"/>
              <a:t>upsampling</a:t>
            </a:r>
            <a:r>
              <a:rPr lang="en-US" dirty="0"/>
              <a:t> modules to bring the compressed feature back into the form of an image. </a:t>
            </a:r>
          </a:p>
          <a:p>
            <a:r>
              <a:rPr lang="en-US" dirty="0"/>
              <a:t>In case of simple </a:t>
            </a:r>
            <a:r>
              <a:rPr lang="en-US" dirty="0" err="1"/>
              <a:t>autoencoders</a:t>
            </a:r>
            <a:r>
              <a:rPr lang="en-US" dirty="0"/>
              <a:t>, the output is expected to be the same as the input with reduced noise.</a:t>
            </a:r>
          </a:p>
          <a:p>
            <a:r>
              <a:rPr lang="en-US" dirty="0"/>
              <a:t>However, for </a:t>
            </a:r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it is a completely new image, formed with information the model has been provided as input.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5975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9854"/>
            <a:ext cx="10141627" cy="50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48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37" y="153579"/>
            <a:ext cx="10515600" cy="4351338"/>
          </a:xfrm>
        </p:spPr>
        <p:txBody>
          <a:bodyPr/>
          <a:lstStyle/>
          <a:p>
            <a:pPr fontAlgn="base"/>
            <a:r>
              <a:rPr lang="en-US" dirty="0"/>
              <a:t> VAE does not simply try to embed the data in the latent space, but instead to </a:t>
            </a:r>
            <a:r>
              <a:rPr lang="en-US" i="1" dirty="0"/>
              <a:t>characterize</a:t>
            </a:r>
            <a:r>
              <a:rPr lang="en-US" dirty="0"/>
              <a:t> the latent space as a </a:t>
            </a:r>
            <a:r>
              <a:rPr lang="en-US" b="1" dirty="0"/>
              <a:t>feature landscape</a:t>
            </a:r>
            <a:r>
              <a:rPr lang="en-US" dirty="0"/>
              <a:t>, a process which conditions the latent space to be sufficiently well-behaved for data generation. </a:t>
            </a:r>
          </a:p>
          <a:p>
            <a:pPr fontAlgn="base"/>
            <a:r>
              <a:rPr lang="en-US" dirty="0"/>
              <a:t>Not only can we use this landscape to generate </a:t>
            </a:r>
            <a:r>
              <a:rPr lang="en-US" i="1" dirty="0"/>
              <a:t>new</a:t>
            </a:r>
            <a:r>
              <a:rPr lang="en-US" dirty="0"/>
              <a:t> data, but we can even modify the salient features of </a:t>
            </a:r>
            <a:r>
              <a:rPr lang="en-US" i="1" dirty="0"/>
              <a:t>input</a:t>
            </a:r>
            <a:r>
              <a:rPr lang="en-US" dirty="0"/>
              <a:t> data. </a:t>
            </a:r>
          </a:p>
          <a:p>
            <a:pPr fontAlgn="base"/>
            <a:r>
              <a:rPr lang="en-US" dirty="0"/>
              <a:t>We can control, for example, not only </a:t>
            </a:r>
            <a:r>
              <a:rPr lang="en-US" i="1" dirty="0"/>
              <a:t>whether</a:t>
            </a:r>
            <a:r>
              <a:rPr lang="en-US" dirty="0"/>
              <a:t> a face in an image is smiling, but also the </a:t>
            </a:r>
            <a:r>
              <a:rPr lang="en-US" i="1" dirty="0"/>
              <a:t>type</a:t>
            </a:r>
            <a:r>
              <a:rPr lang="en-US" dirty="0"/>
              <a:t> and </a:t>
            </a:r>
            <a:r>
              <a:rPr lang="en-US" i="1" dirty="0"/>
              <a:t>intensity</a:t>
            </a:r>
            <a:r>
              <a:rPr lang="en-US" dirty="0"/>
              <a:t> of the smile:</a:t>
            </a:r>
          </a:p>
          <a:p>
            <a:pPr marL="0" indent="0">
              <a:buNone/>
            </a:pPr>
            <a:br>
              <a:rPr lang="en-US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612" y="3648348"/>
            <a:ext cx="930592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67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8D358-8179-E2E9-0D1A-C6457D7E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351" y="1"/>
            <a:ext cx="9811870" cy="839096"/>
          </a:xfrm>
        </p:spPr>
        <p:txBody>
          <a:bodyPr/>
          <a:lstStyle/>
          <a:p>
            <a:r>
              <a:rPr lang="en-US" dirty="0"/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5E5DF-45D9-5061-9FFE-0A0EBFA88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486" y="839096"/>
            <a:ext cx="6990229" cy="5271247"/>
          </a:xfrm>
        </p:spPr>
        <p:txBody>
          <a:bodyPr>
            <a:normAutofit fontScale="92500" lnSpcReduction="20000"/>
          </a:bodyPr>
          <a:lstStyle/>
          <a:p>
            <a:r>
              <a:rPr lang="en-IN" b="0" i="0" dirty="0">
                <a:solidFill>
                  <a:srgbClr val="323232"/>
                </a:solidFill>
                <a:effectLst/>
                <a:latin typeface="-apple-system"/>
              </a:rPr>
              <a:t>The encoder network compresses high dimensional inputs into lower-dimensional coordinates of the </a:t>
            </a:r>
            <a:r>
              <a:rPr lang="en-IN" b="0" i="1" dirty="0">
                <a:solidFill>
                  <a:srgbClr val="323232"/>
                </a:solidFill>
                <a:effectLst/>
                <a:latin typeface="-apple-system"/>
              </a:rPr>
              <a:t>bottleneck layer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The encoder consists of one or more layers of neural networks.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These layers progressively reduce the dimensionality of the input data.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Lower layers detect simple(</a:t>
            </a:r>
            <a:r>
              <a:rPr lang="en-IN" b="0" i="0" dirty="0" err="1">
                <a:solidFill>
                  <a:srgbClr val="242424"/>
                </a:solidFill>
                <a:effectLst/>
                <a:latin typeface="source-serif-pro"/>
              </a:rPr>
              <a:t>corners,edges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) while higher layers detect complex patterns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Encoder compresses the input image into a much smaller representation called the “encoding” or “latent space.”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This encoding is a compressed representation of the original image, containing only the most essential features.</a:t>
            </a:r>
          </a:p>
          <a:p>
            <a:endParaRPr lang="en-IN" b="0" i="0" dirty="0">
              <a:solidFill>
                <a:srgbClr val="323232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5F6DF-5846-BBFB-FF61-7D75A4D7C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671" y="1250963"/>
            <a:ext cx="4561168" cy="38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77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the decoder is a set of </a:t>
            </a:r>
            <a:r>
              <a:rPr lang="en-US" dirty="0" err="1"/>
              <a:t>upsampling</a:t>
            </a:r>
            <a:r>
              <a:rPr lang="en-US" dirty="0"/>
              <a:t> and convolutional blocks that reconstructs the bottleneck's output.</a:t>
            </a:r>
          </a:p>
          <a:p>
            <a:r>
              <a:rPr lang="en-US" dirty="0"/>
              <a:t>Since the input to the decoder is a compressed knowledge representation, the decoder serves as a “decompressor” and builds back the image from its latent attributes.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9693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497" y="208371"/>
            <a:ext cx="10515600" cy="523149"/>
          </a:xfrm>
        </p:spPr>
        <p:txBody>
          <a:bodyPr>
            <a:normAutofit fontScale="90000"/>
          </a:bodyPr>
          <a:lstStyle/>
          <a:p>
            <a:r>
              <a:rPr lang="en-US" dirty="0"/>
              <a:t>Bottleneck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01337"/>
            <a:ext cx="10515600" cy="484455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most important part of the neural network, and ironically the smallest one, is the bottleneck. </a:t>
            </a:r>
          </a:p>
          <a:p>
            <a:r>
              <a:rPr lang="en-US" dirty="0"/>
              <a:t>The bottleneck exists to restrict the flow of information to the decoder from the encoder, </a:t>
            </a:r>
            <a:r>
              <a:rPr lang="en-US" dirty="0" err="1"/>
              <a:t>thus,allowing</a:t>
            </a:r>
            <a:r>
              <a:rPr lang="en-US" dirty="0"/>
              <a:t> only the most vital information to pass through.</a:t>
            </a:r>
          </a:p>
          <a:p>
            <a:r>
              <a:rPr lang="en-US" dirty="0"/>
              <a:t>It helps us form a </a:t>
            </a:r>
            <a:r>
              <a:rPr lang="en-US" i="1" dirty="0"/>
              <a:t>knowledge-representation </a:t>
            </a:r>
            <a:r>
              <a:rPr lang="en-US" dirty="0"/>
              <a:t>of the input because the maximum information is captured</a:t>
            </a:r>
          </a:p>
          <a:p>
            <a:r>
              <a:rPr lang="en-US" dirty="0"/>
              <a:t>Thus, the encoder-decoder structure helps us extract the most from an image in the form of data and establish useful correlations between various inputs within the network.</a:t>
            </a:r>
          </a:p>
          <a:p>
            <a:r>
              <a:rPr lang="en-US" dirty="0"/>
              <a:t>A bottleneck as a compressed representation of the input further prevents the neural network from </a:t>
            </a:r>
            <a:r>
              <a:rPr lang="en-US" dirty="0" err="1"/>
              <a:t>memorising</a:t>
            </a:r>
            <a:r>
              <a:rPr lang="en-US" dirty="0"/>
              <a:t> the input and overfitting on the data.</a:t>
            </a:r>
          </a:p>
          <a:p>
            <a:r>
              <a:rPr lang="en-US" dirty="0"/>
              <a:t>As a rule of thumb, remember this</a:t>
            </a:r>
            <a:r>
              <a:rPr lang="en-US" b="1" u="sng" dirty="0"/>
              <a:t>: The smaller the bottleneck, the lower the risk of overfitting.</a:t>
            </a:r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437708" y="5731058"/>
            <a:ext cx="8122921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Very small bottlenecks would restrict the amount of information storable, which increases the chances of important information slipping out through the pooling layers of the encoder.</a:t>
            </a:r>
            <a:endParaRPr lang="en-IN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330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err="1"/>
              <a:t>autoencoder</a:t>
            </a:r>
            <a:r>
              <a:rPr lang="en-US" dirty="0"/>
              <a:t> is a type of </a:t>
            </a:r>
            <a:r>
              <a:rPr lang="en-US" dirty="0">
                <a:hlinkClick r:id="rId2"/>
              </a:rPr>
              <a:t>artificial neural network</a:t>
            </a:r>
            <a:r>
              <a:rPr lang="en-US" dirty="0"/>
              <a:t> used to learn data encodings in an unsupervised manner.</a:t>
            </a:r>
          </a:p>
          <a:p>
            <a:r>
              <a:rPr lang="en-US" dirty="0"/>
              <a:t>The aim of an </a:t>
            </a:r>
            <a:r>
              <a:rPr lang="en-US" dirty="0" err="1"/>
              <a:t>autoencoder</a:t>
            </a:r>
            <a:r>
              <a:rPr lang="en-US" dirty="0"/>
              <a:t> is to learn a lower-dimensional representation (encoding) for a higher-dimensional data, typically for dimensionality reduction, by </a:t>
            </a:r>
            <a:r>
              <a:rPr lang="en-US" dirty="0">
                <a:hlinkClick r:id="rId3"/>
              </a:rPr>
              <a:t>training the network</a:t>
            </a:r>
            <a:r>
              <a:rPr lang="en-US" dirty="0"/>
              <a:t> to capture the most important parts of the input image.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711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77FDB-03B9-6B6E-F95F-101437790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and Decoding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4B8D5A-2B36-AF8C-E04E-ED80F2AAB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96" y="1922805"/>
            <a:ext cx="5172855" cy="25332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1DB8A1-C1FE-2B65-980F-F00FABDA0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013" y="1922805"/>
            <a:ext cx="5261787" cy="20540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47002D-38E9-9297-CA0A-B3771EF73EF9}"/>
              </a:ext>
            </a:extLst>
          </p:cNvPr>
          <p:cNvSpPr txBox="1"/>
          <p:nvPr/>
        </p:nvSpPr>
        <p:spPr>
          <a:xfrm>
            <a:off x="1645388" y="4987246"/>
            <a:ext cx="81897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The VAE has to teach itself how to properly map from an input image to a latent space.</a:t>
            </a:r>
          </a:p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 Because they’re really good at learning such mappings, we typically train an AI algorithm called a </a:t>
            </a:r>
            <a:r>
              <a:rPr lang="en-IN" b="1" i="0" dirty="0">
                <a:solidFill>
                  <a:srgbClr val="242424"/>
                </a:solidFill>
                <a:effectLst/>
                <a:latin typeface="source-serif-pro"/>
              </a:rPr>
              <a:t>neural network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 to work as a VAE.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04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4F318-8801-F31D-1C7C-B6D50639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3" y="0"/>
            <a:ext cx="11876568" cy="45358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VAE with MNIST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2884A-A36F-239E-4BF6-2CC378930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3" y="648586"/>
            <a:ext cx="12053777" cy="6113721"/>
          </a:xfrm>
        </p:spPr>
        <p:txBody>
          <a:bodyPr/>
          <a:lstStyle/>
          <a:p>
            <a:r>
              <a:rPr lang="en-US" dirty="0"/>
              <a:t>Input: Image of 6</a:t>
            </a:r>
          </a:p>
          <a:p>
            <a:r>
              <a:rPr lang="en-US" dirty="0"/>
              <a:t>A sample from this distribution (green color) is considered and pass the resulting data point into the decoder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loss as the image is similar to 6 when seeing the </a:t>
            </a:r>
            <a:r>
              <a:rPr lang="en-US" dirty="0" err="1"/>
              <a:t>centre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96141-9B5A-DD69-8061-A9C23E196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0" y="2285806"/>
            <a:ext cx="2803405" cy="2839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5E48B-412E-6833-2DEF-72DA71E9F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808" y="2285806"/>
            <a:ext cx="2550691" cy="2537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8A5E68-DD05-4DC0-1234-19B371FBD2A0}"/>
              </a:ext>
            </a:extLst>
          </p:cNvPr>
          <p:cNvSpPr txBox="1"/>
          <p:nvPr/>
        </p:nvSpPr>
        <p:spPr>
          <a:xfrm>
            <a:off x="340992" y="5320090"/>
            <a:ext cx="3741910" cy="64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48464C"/>
                </a:solidFill>
                <a:effectLst/>
                <a:latin typeface="MonumentGrotesk"/>
              </a:rPr>
              <a:t>Distribution of Encoded Image (Red), Randomly Sampled Point (Green)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BF5AB7-F4CB-9574-6C46-1F68CDF38D84}"/>
              </a:ext>
            </a:extLst>
          </p:cNvPr>
          <p:cNvSpPr txBox="1"/>
          <p:nvPr/>
        </p:nvSpPr>
        <p:spPr>
          <a:xfrm>
            <a:off x="4646240" y="1947604"/>
            <a:ext cx="6134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48464C"/>
                </a:solidFill>
                <a:effectLst/>
                <a:latin typeface="MonumentGrotesk"/>
              </a:rPr>
              <a:t>Decoded Image of Randomly Sampled Point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F49CBE-C825-5FF0-B169-016F60ADC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363" y="2592667"/>
            <a:ext cx="1975268" cy="1923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17A865-8C18-8F6B-AEC1-C9AC3E7D65C9}"/>
              </a:ext>
            </a:extLst>
          </p:cNvPr>
          <p:cNvSpPr txBox="1"/>
          <p:nvPr/>
        </p:nvSpPr>
        <p:spPr>
          <a:xfrm>
            <a:off x="6165111" y="4940420"/>
            <a:ext cx="4797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48464C"/>
                </a:solidFill>
                <a:effectLst/>
                <a:latin typeface="MonumentGrotesk"/>
              </a:rPr>
              <a:t>If input </a:t>
            </a:r>
            <a:r>
              <a:rPr lang="en-IN" b="0" i="0" dirty="0" err="1">
                <a:solidFill>
                  <a:srgbClr val="48464C"/>
                </a:solidFill>
                <a:effectLst/>
                <a:latin typeface="MonumentGrotesk"/>
              </a:rPr>
              <a:t>iamge</a:t>
            </a:r>
            <a:r>
              <a:rPr lang="en-IN" b="0" i="0" dirty="0">
                <a:solidFill>
                  <a:srgbClr val="48464C"/>
                </a:solidFill>
                <a:effectLst/>
                <a:latin typeface="MonumentGrotesk"/>
              </a:rPr>
              <a:t> =1, Decoded Image of Randomly Sampled Point is shown</a:t>
            </a:r>
          </a:p>
          <a:p>
            <a:r>
              <a:rPr lang="en-US" dirty="0"/>
              <a:t>In this case loss is huge</a:t>
            </a:r>
          </a:p>
        </p:txBody>
      </p:sp>
    </p:spTree>
    <p:extLst>
      <p:ext uri="{BB962C8B-B14F-4D97-AF65-F5344CB8AC3E}">
        <p14:creationId xmlns:p14="http://schemas.microsoft.com/office/powerpoint/2010/main" val="1947963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4F318-8801-F31D-1C7C-B6D50639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3" y="0"/>
            <a:ext cx="11876568" cy="453582"/>
          </a:xfrm>
        </p:spPr>
        <p:txBody>
          <a:bodyPr>
            <a:normAutofit fontScale="90000"/>
          </a:bodyPr>
          <a:lstStyle/>
          <a:p>
            <a:r>
              <a:rPr lang="en-US" dirty="0"/>
              <a:t>How training 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2884A-A36F-239E-4BF6-2CC378930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3" y="648586"/>
            <a:ext cx="12053777" cy="6113721"/>
          </a:xfrm>
        </p:spPr>
        <p:txBody>
          <a:bodyPr/>
          <a:lstStyle/>
          <a:p>
            <a:r>
              <a:rPr lang="en-US" dirty="0"/>
              <a:t>Input : 0 image</a:t>
            </a: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MonumentGrotesk"/>
              </a:rPr>
              <a:t>Variational Autoencoder will learn to map intermediate points to images that could </a:t>
            </a:r>
            <a:r>
              <a:rPr lang="en-IN" b="0" i="1" dirty="0">
                <a:solidFill>
                  <a:srgbClr val="000000"/>
                </a:solidFill>
                <a:effectLst/>
                <a:latin typeface="MonumentGrotesk"/>
              </a:rPr>
              <a:t>reasonably </a:t>
            </a:r>
            <a:r>
              <a:rPr lang="en-IN" b="0" i="0" dirty="0">
                <a:solidFill>
                  <a:srgbClr val="000000"/>
                </a:solidFill>
                <a:effectLst/>
                <a:latin typeface="MonumentGrotesk"/>
              </a:rPr>
              <a:t>be interpreted as “6” or “0”. </a:t>
            </a: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MonumentGrotesk"/>
              </a:rPr>
              <a:t>The decoding of the intermediate points yield snapshots of continuous transformations from one shape to another.</a:t>
            </a:r>
          </a:p>
          <a:p>
            <a:endParaRPr lang="en-IN" dirty="0">
              <a:solidFill>
                <a:srgbClr val="000000"/>
              </a:solidFill>
              <a:latin typeface="MonumentGrotesk"/>
            </a:endParaRPr>
          </a:p>
          <a:p>
            <a:endParaRPr lang="en-IN" dirty="0">
              <a:solidFill>
                <a:srgbClr val="000000"/>
              </a:solidFill>
              <a:latin typeface="MonumentGrotesk"/>
            </a:endParaRPr>
          </a:p>
          <a:p>
            <a:endParaRPr lang="en-IN" dirty="0">
              <a:solidFill>
                <a:srgbClr val="000000"/>
              </a:solidFill>
              <a:latin typeface="MonumentGrotesk"/>
            </a:endParaRPr>
          </a:p>
          <a:p>
            <a:endParaRPr lang="en-IN" dirty="0">
              <a:solidFill>
                <a:srgbClr val="000000"/>
              </a:solidFill>
              <a:latin typeface="MonumentGrotesk"/>
            </a:endParaRPr>
          </a:p>
          <a:p>
            <a:endParaRPr lang="en-IN" dirty="0">
              <a:solidFill>
                <a:srgbClr val="000000"/>
              </a:solidFill>
              <a:latin typeface="MonumentGrotesk"/>
            </a:endParaRPr>
          </a:p>
          <a:p>
            <a:r>
              <a:rPr lang="en-IN" dirty="0">
                <a:solidFill>
                  <a:srgbClr val="000000"/>
                </a:solidFill>
                <a:latin typeface="MonumentGrotesk"/>
              </a:rPr>
              <a:t>Similar images will be clumped and the rest of the images will be pushed from the consideration of the training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78F18-0A4C-C18A-11E8-5999508CF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892055"/>
            <a:ext cx="2023627" cy="2016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A6BE71-7FE0-3EA5-399D-19080634C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49" y="2922253"/>
            <a:ext cx="2666262" cy="2206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A712E6-AE28-F4B2-1603-47C431B30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38" y="2760400"/>
            <a:ext cx="2539835" cy="253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8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4F318-8801-F31D-1C7C-B6D50639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3" y="0"/>
            <a:ext cx="11876568" cy="45358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2884A-A36F-239E-4BF6-2CC378930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3" y="648586"/>
            <a:ext cx="12053777" cy="6113721"/>
          </a:xfrm>
        </p:spPr>
        <p:txBody>
          <a:bodyPr/>
          <a:lstStyle/>
          <a:p>
            <a:r>
              <a:rPr lang="en-IN" dirty="0"/>
              <a:t>Each patch represents a specific feature or variation, like different styles of a digit. (example 3 5 6, 8) (1,7,9)</a:t>
            </a:r>
          </a:p>
          <a:p>
            <a:r>
              <a:rPr lang="en-IN" dirty="0"/>
              <a:t>Continuous and smooth transition is required to make the latent space to work properly.</a:t>
            </a:r>
          </a:p>
          <a:p>
            <a:r>
              <a:rPr lang="en-IN" dirty="0"/>
              <a:t>Due to this, realistic outputs are produced as we travel through the entire latent space</a:t>
            </a:r>
          </a:p>
          <a:p>
            <a:r>
              <a:rPr lang="en-IN" dirty="0"/>
              <a:t>See this, from 6,2,3,5,8 are connected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FC5F4-D762-1C1F-924D-910F3CDF9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301" y="2925122"/>
            <a:ext cx="3864840" cy="38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96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BEF4-518A-D8E6-C939-766BE8447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51" y="195005"/>
            <a:ext cx="11141149" cy="613070"/>
          </a:xfrm>
        </p:spPr>
        <p:txBody>
          <a:bodyPr>
            <a:normAutofit fontScale="90000"/>
          </a:bodyPr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C9D86-C25E-882C-DA75-5AA120BC1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51" y="903767"/>
            <a:ext cx="11141149" cy="5273196"/>
          </a:xfrm>
        </p:spPr>
        <p:txBody>
          <a:bodyPr/>
          <a:lstStyle/>
          <a:p>
            <a:pPr marL="0" indent="0" algn="l">
              <a:buNone/>
            </a:pP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The loss function is defined by the VAE objectives. VAE has two objectives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Reconstruct the input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Latent space should be normally distributed</a:t>
            </a:r>
          </a:p>
          <a:p>
            <a:pPr marL="0" indent="0" algn="l">
              <a:buNone/>
            </a:pPr>
            <a:r>
              <a:rPr lang="en-IN" dirty="0">
                <a:solidFill>
                  <a:srgbClr val="242424"/>
                </a:solidFill>
                <a:latin typeface="source-serif-pro"/>
              </a:rPr>
              <a:t>Loss function = reconstruction loss+(similarity loss) KL Divergence loss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1311C-5156-B995-0666-B03F8D5DE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630655"/>
            <a:ext cx="7772400" cy="303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29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BBB15-3DAD-87AA-A16B-F1D4AEFB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</p:spPr>
        <p:txBody>
          <a:bodyPr>
            <a:normAutofit fontScale="90000"/>
          </a:bodyPr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D854-EADC-3181-C70E-9E1E272A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6" y="893135"/>
            <a:ext cx="11247474" cy="5283828"/>
          </a:xfrm>
        </p:spPr>
        <p:txBody>
          <a:bodyPr/>
          <a:lstStyle/>
          <a:p>
            <a:r>
              <a:rPr lang="en-IN" dirty="0">
                <a:solidFill>
                  <a:srgbClr val="242424"/>
                </a:solidFill>
                <a:latin typeface="source-serif-pro"/>
              </a:rPr>
              <a:t>T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he latent vector is sampled from the encoder-generated distribution before feeding it to the decoder. </a:t>
            </a:r>
          </a:p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This random sampling makes it difficult for backpropagation to happen for the encoder since it becomes difficult to trace the errors.</a:t>
            </a:r>
          </a:p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Reparameterization trick to model the sampling process which makes it possible for the errors to propagate through the network. </a:t>
            </a:r>
          </a:p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The latent vector z is represented as a function of the encoder’s output.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D71EC-0AAB-2176-FF2E-7F0049CF7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313" y="4398926"/>
            <a:ext cx="60833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85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4F318-8801-F31D-1C7C-B6D50639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3" y="0"/>
            <a:ext cx="11876568" cy="45358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MNIST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2884A-A36F-239E-4BF6-2CC378930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3" y="648586"/>
            <a:ext cx="12053777" cy="6113721"/>
          </a:xfrm>
        </p:spPr>
        <p:txBody>
          <a:bodyPr/>
          <a:lstStyle/>
          <a:p>
            <a:r>
              <a:rPr lang="en-IN" b="0" i="0" dirty="0">
                <a:solidFill>
                  <a:srgbClr val="575757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IN" b="0" i="0" dirty="0">
                <a:effectLst/>
              </a:rPr>
              <a:t>KL divergence term measures how different the learned distribution of the latent variables is from the prior distribution, which is usually assumed to be a standard normal distribution. </a:t>
            </a:r>
          </a:p>
          <a:p>
            <a:r>
              <a:rPr lang="en-IN" b="0" i="0" dirty="0">
                <a:effectLst/>
              </a:rPr>
              <a:t>This regularization term helps the VAE to avoid overfitting and to learn a more robust latent space.</a:t>
            </a:r>
          </a:p>
          <a:p>
            <a:r>
              <a:rPr lang="en-US" dirty="0"/>
              <a:t>The objective of the VAE is to minimize the reconstruction loss, and the KL divergence loss</a:t>
            </a:r>
          </a:p>
          <a:p>
            <a:r>
              <a:rPr lang="en-US" dirty="0"/>
              <a:t>KL Divergence loss measures the difference between the learned distribution and the prior distribution.</a:t>
            </a:r>
          </a:p>
          <a:p>
            <a:pPr lvl="1"/>
            <a:r>
              <a:rPr lang="en-US" dirty="0"/>
              <a:t>Assume here prior distribution (mean =0 and variance =1)  normal distribution</a:t>
            </a:r>
          </a:p>
          <a:p>
            <a:pPr lvl="1"/>
            <a:r>
              <a:rPr lang="en-US" dirty="0"/>
              <a:t>Learned distribution (if it is defined as mean =…. Variance=… ) bell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80661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954A-8EE2-B314-A599-76D8EE5EC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6" y="365125"/>
            <a:ext cx="11190514" cy="636361"/>
          </a:xfrm>
        </p:spPr>
        <p:txBody>
          <a:bodyPr>
            <a:normAutofit fontScale="90000"/>
          </a:bodyPr>
          <a:lstStyle/>
          <a:p>
            <a:r>
              <a:rPr lang="en-US" dirty="0"/>
              <a:t>KL (</a:t>
            </a:r>
            <a:r>
              <a:rPr lang="en-US" dirty="0" err="1"/>
              <a:t>Kullback</a:t>
            </a:r>
            <a:r>
              <a:rPr lang="en-US" dirty="0"/>
              <a:t> –</a:t>
            </a:r>
            <a:r>
              <a:rPr lang="en-US" dirty="0" err="1"/>
              <a:t>Leibler</a:t>
            </a:r>
            <a:r>
              <a:rPr lang="en-US" dirty="0"/>
              <a:t> Divergence Loss)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F35DD-7B55-2256-7E2B-D2B04C878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6" y="1110343"/>
            <a:ext cx="11941628" cy="5573486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292929"/>
                </a:solidFill>
                <a:effectLst/>
                <a:latin typeface="Inter"/>
              </a:rPr>
              <a:t>KL divergence is an asymmetric divergence metric. </a:t>
            </a:r>
          </a:p>
          <a:p>
            <a:r>
              <a:rPr lang="en-IN" b="0" i="0" dirty="0">
                <a:solidFill>
                  <a:srgbClr val="292929"/>
                </a:solidFill>
                <a:effectLst/>
                <a:latin typeface="Inter"/>
              </a:rPr>
              <a:t>Asymmetric means that given a probability distribution P and a probability distribution Q, the divergence between P and Q will not be the same as Q and P.</a:t>
            </a:r>
          </a:p>
          <a:p>
            <a:endParaRPr lang="en-IN" dirty="0">
              <a:solidFill>
                <a:srgbClr val="292929"/>
              </a:solidFill>
              <a:latin typeface="Inter"/>
            </a:endParaRPr>
          </a:p>
          <a:p>
            <a:pPr marL="0" indent="0">
              <a:buNone/>
            </a:pPr>
            <a:endParaRPr lang="en-IN" b="0" i="0" dirty="0">
              <a:solidFill>
                <a:srgbClr val="292929"/>
              </a:solidFill>
              <a:effectLst/>
              <a:latin typeface="Inter"/>
            </a:endParaRPr>
          </a:p>
          <a:p>
            <a:r>
              <a:rPr lang="en-IN" b="0" i="0" dirty="0">
                <a:solidFill>
                  <a:srgbClr val="292929"/>
                </a:solidFill>
                <a:effectLst/>
                <a:latin typeface="Inter"/>
              </a:rPr>
              <a:t>a binary cat classifier predicts the probabilities for an image as p(cat) = 0.8 and p(not cat) = 0.2. If the </a:t>
            </a:r>
            <a:r>
              <a:rPr lang="en-IN" b="1" i="0" dirty="0">
                <a:solidFill>
                  <a:srgbClr val="3F2193"/>
                </a:solidFill>
                <a:effectLst/>
                <a:latin typeface="Inter"/>
                <a:hlinkClick r:id="rId2"/>
              </a:rPr>
              <a:t>ground truth</a:t>
            </a:r>
            <a:r>
              <a:rPr lang="en-IN" b="0" i="0" dirty="0">
                <a:solidFill>
                  <a:srgbClr val="292929"/>
                </a:solidFill>
                <a:effectLst/>
                <a:latin typeface="Inter"/>
              </a:rPr>
              <a:t> of the image is that it is a cat, then the true distribution becomes p(cat) = 1 and p(not cat) = 0</a:t>
            </a:r>
          </a:p>
          <a:p>
            <a:endParaRPr lang="en-IN" b="0" i="0" dirty="0">
              <a:solidFill>
                <a:srgbClr val="292929"/>
              </a:solidFill>
              <a:effectLst/>
              <a:latin typeface="Inter"/>
            </a:endParaRPr>
          </a:p>
          <a:p>
            <a:endParaRPr lang="en-US" dirty="0"/>
          </a:p>
        </p:txBody>
      </p:sp>
      <p:pic>
        <p:nvPicPr>
          <p:cNvPr id="1028" name="Picture 4" descr="KL divergence formula">
            <a:extLst>
              <a:ext uri="{FF2B5EF4-FFF2-40B4-BE49-F238E27FC236}">
                <a16:creationId xmlns:a16="http://schemas.microsoft.com/office/drawing/2014/main" id="{9259E970-F2AE-569F-B4EC-50A4DF85D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543" y="2404381"/>
            <a:ext cx="4811486" cy="150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ullback-leibler divergence">
            <a:extLst>
              <a:ext uri="{FF2B5EF4-FFF2-40B4-BE49-F238E27FC236}">
                <a16:creationId xmlns:a16="http://schemas.microsoft.com/office/drawing/2014/main" id="{217AD7AC-9A3B-4480-4B05-31B61C5B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2" y="5205187"/>
            <a:ext cx="4855028" cy="15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utput with terms being zeroed">
            <a:extLst>
              <a:ext uri="{FF2B5EF4-FFF2-40B4-BE49-F238E27FC236}">
                <a16:creationId xmlns:a16="http://schemas.microsoft.com/office/drawing/2014/main" id="{2C79C78A-57CA-D0C2-04C0-BB26826B1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202008"/>
            <a:ext cx="4136571" cy="129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658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 training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823" y="1528354"/>
            <a:ext cx="10974977" cy="4648609"/>
          </a:xfrm>
        </p:spPr>
        <p:txBody>
          <a:bodyPr>
            <a:normAutofit fontScale="92500"/>
          </a:bodyPr>
          <a:lstStyle/>
          <a:p>
            <a:pPr algn="just"/>
            <a:r>
              <a:rPr lang="en-US" b="1" dirty="0"/>
              <a:t>Code size:</a:t>
            </a:r>
            <a:r>
              <a:rPr lang="en-US" dirty="0"/>
              <a:t> The code size or the size of the bottleneck is the most important </a:t>
            </a:r>
            <a:r>
              <a:rPr lang="en-US" dirty="0" err="1"/>
              <a:t>hyperparameter</a:t>
            </a:r>
            <a:r>
              <a:rPr lang="en-US" dirty="0"/>
              <a:t> used to tune the </a:t>
            </a:r>
            <a:r>
              <a:rPr lang="en-US" dirty="0" err="1"/>
              <a:t>autoencoder</a:t>
            </a:r>
            <a:r>
              <a:rPr lang="en-US" dirty="0"/>
              <a:t>. The bottleneck size decides how much the data has to be compressed. This can also act as a </a:t>
            </a:r>
            <a:r>
              <a:rPr lang="en-US" dirty="0" err="1"/>
              <a:t>regularisation</a:t>
            </a:r>
            <a:r>
              <a:rPr lang="en-US" dirty="0"/>
              <a:t> term.</a:t>
            </a:r>
          </a:p>
          <a:p>
            <a:pPr algn="just"/>
            <a:r>
              <a:rPr lang="en-US" b="1" dirty="0"/>
              <a:t>Number of layers:</a:t>
            </a:r>
            <a:r>
              <a:rPr lang="en-US" dirty="0"/>
              <a:t> Like all neural networks, an important </a:t>
            </a:r>
            <a:r>
              <a:rPr lang="en-US" dirty="0" err="1"/>
              <a:t>hyperparameter</a:t>
            </a:r>
            <a:r>
              <a:rPr lang="en-US" dirty="0"/>
              <a:t> to tune </a:t>
            </a:r>
            <a:r>
              <a:rPr lang="en-US" dirty="0" err="1"/>
              <a:t>autoencoders</a:t>
            </a:r>
            <a:r>
              <a:rPr lang="en-US" dirty="0"/>
              <a:t> is the depth of the encoder and the decoder. While a higher depth increases model complexity, a lower depth is faster to process.</a:t>
            </a:r>
          </a:p>
          <a:p>
            <a:pPr algn="just"/>
            <a:r>
              <a:rPr lang="en-US" b="1" dirty="0"/>
              <a:t>Number of nodes per layer:</a:t>
            </a:r>
            <a:r>
              <a:rPr lang="en-US" dirty="0"/>
              <a:t> The number of nodes per layer defines the weights we use per layer. Typically, the number of nodes decreases with each subsequent layer in the </a:t>
            </a:r>
            <a:r>
              <a:rPr lang="en-US" dirty="0" err="1"/>
              <a:t>autoencoder</a:t>
            </a:r>
            <a:r>
              <a:rPr lang="en-US" dirty="0"/>
              <a:t> as the input to each of these layers becomes smaller across the layers.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7969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</a:t>
            </a:r>
            <a:r>
              <a:rPr lang="en-US" dirty="0" err="1"/>
              <a:t>autoencoders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Undercomplete</a:t>
            </a:r>
            <a:r>
              <a:rPr lang="en-IN" dirty="0"/>
              <a:t> </a:t>
            </a:r>
            <a:r>
              <a:rPr lang="en-IN" dirty="0" err="1"/>
              <a:t>autoencoders</a:t>
            </a:r>
            <a:endParaRPr lang="en-IN" dirty="0"/>
          </a:p>
          <a:p>
            <a:r>
              <a:rPr lang="en-IN" dirty="0"/>
              <a:t>Sparse </a:t>
            </a:r>
            <a:r>
              <a:rPr lang="en-IN" dirty="0" err="1"/>
              <a:t>autoencoders</a:t>
            </a:r>
            <a:endParaRPr lang="en-IN" dirty="0"/>
          </a:p>
          <a:p>
            <a:r>
              <a:rPr lang="en-IN" dirty="0"/>
              <a:t>Contractive </a:t>
            </a:r>
            <a:r>
              <a:rPr lang="en-IN" dirty="0" err="1"/>
              <a:t>autoencoders</a:t>
            </a:r>
            <a:endParaRPr lang="en-IN" dirty="0"/>
          </a:p>
          <a:p>
            <a:r>
              <a:rPr lang="en-IN" dirty="0"/>
              <a:t>Denoising </a:t>
            </a:r>
            <a:r>
              <a:rPr lang="en-IN" dirty="0" err="1"/>
              <a:t>autoencoders</a:t>
            </a:r>
            <a:endParaRPr lang="en-IN" dirty="0"/>
          </a:p>
          <a:p>
            <a:r>
              <a:rPr lang="en-IN" dirty="0" err="1"/>
              <a:t>Variational</a:t>
            </a:r>
            <a:r>
              <a:rPr lang="en-IN" dirty="0"/>
              <a:t> </a:t>
            </a:r>
            <a:r>
              <a:rPr lang="en-IN" dirty="0" err="1"/>
              <a:t>Autoencoders</a:t>
            </a:r>
            <a:r>
              <a:rPr lang="en-IN" dirty="0"/>
              <a:t> (for generative modelling)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106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54" y="141713"/>
            <a:ext cx="4766727" cy="3672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020C08-A756-C933-3C1F-D48B1547B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733" y="1326279"/>
            <a:ext cx="5714900" cy="393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57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Undercomplete</a:t>
            </a:r>
            <a:r>
              <a:rPr lang="en-US" dirty="0"/>
              <a:t> </a:t>
            </a:r>
            <a:r>
              <a:rPr lang="en-US" dirty="0" err="1"/>
              <a:t>autoencoder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These </a:t>
            </a:r>
            <a:r>
              <a:rPr lang="en-US" dirty="0" err="1"/>
              <a:t>autoencoders</a:t>
            </a:r>
            <a:r>
              <a:rPr lang="en-US" dirty="0"/>
              <a:t> have smaller hidden dimensions in comparison to input. </a:t>
            </a:r>
          </a:p>
          <a:p>
            <a:r>
              <a:rPr lang="en-US" dirty="0"/>
              <a:t>This means that they excel at capturing only the most important features present in the data. </a:t>
            </a:r>
          </a:p>
          <a:p>
            <a:r>
              <a:rPr lang="en-US" dirty="0"/>
              <a:t>These types of </a:t>
            </a:r>
            <a:r>
              <a:rPr lang="en-US" dirty="0" err="1"/>
              <a:t>autoencoders</a:t>
            </a:r>
            <a:r>
              <a:rPr lang="en-US" dirty="0"/>
              <a:t> usually do not need regularization as they do not aim to reproduce outputs similar to inputs but rather rely on the compression stage to capture meaningful features in the data</a:t>
            </a:r>
          </a:p>
          <a:p>
            <a:pPr marL="0" indent="0">
              <a:buNone/>
            </a:pPr>
            <a:r>
              <a:rPr lang="en-US" u="sng" dirty="0"/>
              <a:t>Feature extraction is the main type of application for this type of </a:t>
            </a:r>
            <a:r>
              <a:rPr lang="en-US" u="sng" dirty="0" err="1"/>
              <a:t>autoencoders</a:t>
            </a:r>
            <a:r>
              <a:rPr lang="en-US" u="sng" dirty="0"/>
              <a:t>.</a:t>
            </a:r>
            <a:br>
              <a:rPr lang="en-US" u="sng" dirty="0"/>
            </a:b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1303854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Sparse </a:t>
            </a:r>
            <a:r>
              <a:rPr lang="en-IN" dirty="0" err="1"/>
              <a:t>Autoencoders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Sparse </a:t>
            </a:r>
            <a:r>
              <a:rPr lang="en-US" dirty="0" err="1"/>
              <a:t>autoencoders</a:t>
            </a:r>
            <a:r>
              <a:rPr lang="en-US" dirty="0"/>
              <a:t> are controlled by changing the number of nodes at each hidden layer.</a:t>
            </a:r>
          </a:p>
          <a:p>
            <a:r>
              <a:rPr lang="en-US" dirty="0"/>
              <a:t>Since it is impossible to design a neural network with a flexible number of nodes at its hidden layers, sparse </a:t>
            </a:r>
            <a:r>
              <a:rPr lang="en-US" dirty="0" err="1"/>
              <a:t>autoencoders</a:t>
            </a:r>
            <a:r>
              <a:rPr lang="en-US" dirty="0"/>
              <a:t> work by penalizing the activation of some neurons in hidden layers.</a:t>
            </a:r>
          </a:p>
          <a:p>
            <a:r>
              <a:rPr lang="en-US" dirty="0"/>
              <a:t>It means that a penalty directly proportional to the number of neurons activated is applied to the loss function.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683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Denoising </a:t>
            </a:r>
            <a:r>
              <a:rPr lang="en-IN" dirty="0" err="1"/>
              <a:t>Autoencoders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794" y="776219"/>
            <a:ext cx="4400006" cy="2933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69" y="2677885"/>
            <a:ext cx="6606665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29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63" y="192768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Denoising </a:t>
            </a:r>
            <a:r>
              <a:rPr lang="en-US" dirty="0" err="1"/>
              <a:t>autoencoders</a:t>
            </a:r>
            <a:r>
              <a:rPr lang="en-US" dirty="0"/>
              <a:t> are similar to regular </a:t>
            </a:r>
            <a:r>
              <a:rPr lang="en-US" dirty="0" err="1"/>
              <a:t>autoencoders</a:t>
            </a:r>
            <a:r>
              <a:rPr lang="en-US" dirty="0"/>
              <a:t> in that they take an input and produce an output. </a:t>
            </a:r>
          </a:p>
          <a:p>
            <a:r>
              <a:rPr lang="en-US" dirty="0"/>
              <a:t>However, they differ because they don't have the input image as their ground truth. Instead, they use a noisy version. </a:t>
            </a:r>
          </a:p>
          <a:p>
            <a:r>
              <a:rPr lang="en-US" dirty="0"/>
              <a:t>It is because removing image noise is difficult when working with images. </a:t>
            </a:r>
          </a:p>
          <a:p>
            <a:r>
              <a:rPr lang="en-US" dirty="0"/>
              <a:t>But with a denoising </a:t>
            </a:r>
            <a:r>
              <a:rPr lang="en-US" dirty="0" err="1"/>
              <a:t>autoencoder</a:t>
            </a:r>
            <a:r>
              <a:rPr lang="en-US" dirty="0"/>
              <a:t>, we feed the noisy idea into our network and let it map it into a lower-dimensional manifold where filtering out noise becomes much more manageable.</a:t>
            </a:r>
          </a:p>
          <a:p>
            <a:r>
              <a:rPr lang="en-US" dirty="0"/>
              <a:t>The loss function usually used with these networks is L2 or L1 loss.</a:t>
            </a:r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96834" y="5159829"/>
            <a:ext cx="9849395" cy="12148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Focused on cleaning old stained scanned images or contribute to feature selection efforts in cancer biology.</a:t>
            </a:r>
            <a:endParaRPr lang="en-IN" dirty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6340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303" y="728957"/>
            <a:ext cx="6748656" cy="54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95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6"/>
          </a:xfrm>
        </p:spPr>
        <p:txBody>
          <a:bodyPr>
            <a:normAutofit/>
          </a:bodyPr>
          <a:lstStyle/>
          <a:p>
            <a:r>
              <a:rPr lang="en-US" sz="3200" dirty="0"/>
              <a:t>Limitations of </a:t>
            </a:r>
            <a:r>
              <a:rPr lang="en-US" sz="3200" dirty="0" err="1"/>
              <a:t>Autoencoders</a:t>
            </a:r>
            <a:r>
              <a:rPr lang="en-US" sz="3200" dirty="0"/>
              <a:t> for Content Generation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447" y="1031966"/>
            <a:ext cx="11053354" cy="51449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Is it possible to create a new content?</a:t>
            </a:r>
          </a:p>
          <a:p>
            <a:r>
              <a:rPr lang="en-US" dirty="0"/>
              <a:t>The answer is “yes”, but the quality and relevance of generated data depend on the regularity of the latent space. </a:t>
            </a:r>
          </a:p>
          <a:p>
            <a:r>
              <a:rPr lang="en-US" dirty="0"/>
              <a:t>The latent space regularity depends on the distribution of the initial data, the dimension of the latent space, and the architecture of the encoder. </a:t>
            </a:r>
          </a:p>
          <a:p>
            <a:r>
              <a:rPr lang="en-US" dirty="0"/>
              <a:t>It is quite difficult to ensure, a priori, that the encoder will organize the latent space in a smart way compatible with the generative process</a:t>
            </a:r>
          </a:p>
          <a:p>
            <a:r>
              <a:rPr lang="en-US" dirty="0"/>
              <a:t>No regularization means overfitting, which leads to meaningless content once decoded for some point. </a:t>
            </a:r>
          </a:p>
          <a:p>
            <a:r>
              <a:rPr lang="en-US" dirty="0"/>
              <a:t>can we make sure the latent space is regularized enough?   We can explicitly introduce regularization during the training process. Therefore, we introduce </a:t>
            </a:r>
            <a:r>
              <a:rPr lang="en-US" b="1" dirty="0" err="1"/>
              <a:t>Variational</a:t>
            </a:r>
            <a:r>
              <a:rPr lang="en-US" b="1" dirty="0"/>
              <a:t> </a:t>
            </a:r>
            <a:r>
              <a:rPr lang="en-US" b="1" dirty="0" err="1"/>
              <a:t>Autoencoders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80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 of VAE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biggest drawback of </a:t>
            </a:r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is that they have a tendency to generate blurry, unrealistic outputs.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3722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05F4A-9505-89C2-4E63-E9491CBD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A4A8-3D78-987B-5CF1-1FD47D747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BA251E-AC40-B9FD-4566-22F9EB030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3" y="462534"/>
            <a:ext cx="9514663" cy="593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342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 differ from General Data Compression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Autoencoders</a:t>
            </a:r>
            <a:r>
              <a:rPr lang="en-US" dirty="0"/>
              <a:t> are data-specific </a:t>
            </a:r>
          </a:p>
          <a:p>
            <a:pPr lvl="1"/>
            <a:r>
              <a:rPr lang="en-US" dirty="0"/>
              <a:t>	 i.e., only able to compress data similar to what they have been trained 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This is different from, say, MP3 or JPEG compression algorithm 		</a:t>
            </a:r>
            <a:r>
              <a:rPr lang="en-US" sz="2600" dirty="0"/>
              <a:t>Which make general assumptions about "sound/images”, but        not    	about specific types of sounds/images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600" dirty="0" err="1"/>
              <a:t>Autoencoder</a:t>
            </a:r>
            <a:r>
              <a:rPr lang="en-US" sz="2600" dirty="0"/>
              <a:t> for pictures of cats would do poorly in compressing pictures of trees 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z="2200" dirty="0"/>
              <a:t>Because features it would learn would be cat-specific 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are </a:t>
            </a:r>
            <a:r>
              <a:rPr lang="en-US" dirty="0" err="1"/>
              <a:t>lossy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 which means that the decompressed outputs will be degraded compared to the original inputs (similar to MP3 or JPEG compression).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sz="2600" dirty="0"/>
              <a:t>This differs from lossless arithmetic compression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are learnt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7862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7D5EB-1A29-B119-5746-5E73D4E5B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Autoencoders and 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6828C-D7EF-FB2E-6BAF-5250F4626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772" y="1424763"/>
            <a:ext cx="10971028" cy="4752200"/>
          </a:xfrm>
        </p:spPr>
        <p:txBody>
          <a:bodyPr>
            <a:normAutofit fontScale="92500"/>
          </a:bodyPr>
          <a:lstStyle/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The idea is to compress the data so that the same amount of information can be represented by fewer bits. </a:t>
            </a:r>
          </a:p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This also helps with the problem of the curse of dimensionality. </a:t>
            </a:r>
          </a:p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A dataset with many attributes is different to train with because it tends to overfit the model. </a:t>
            </a:r>
          </a:p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Hence dimensionality reduction techniques need to be applied before the dataset can be used for training.</a:t>
            </a:r>
          </a:p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Autoencoder (AE) and Variational Autoencoder (VAE) come into play.</a:t>
            </a:r>
          </a:p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 They are end-to-end networks that are used to compress the input data. Both Autoencoder and Variational Autoencoder are used to transform the data from a higher to lower-dimensional space, essentially achieving compression.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926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137" y="1240971"/>
            <a:ext cx="10909663" cy="4935992"/>
          </a:xfrm>
        </p:spPr>
        <p:txBody>
          <a:bodyPr>
            <a:normAutofit/>
          </a:bodyPr>
          <a:lstStyle/>
          <a:p>
            <a:r>
              <a:rPr lang="en-US" dirty="0" err="1"/>
              <a:t>Autoencoders</a:t>
            </a:r>
            <a:r>
              <a:rPr lang="en-US" dirty="0"/>
              <a:t> consist of 3 parts:</a:t>
            </a:r>
          </a:p>
          <a:p>
            <a:r>
              <a:rPr lang="en-US" dirty="0"/>
              <a:t>1. </a:t>
            </a:r>
            <a:r>
              <a:rPr lang="en-US" b="1" dirty="0"/>
              <a:t>Encoder</a:t>
            </a:r>
            <a:r>
              <a:rPr lang="en-US" dirty="0"/>
              <a:t>: A module that compresses </a:t>
            </a:r>
            <a:r>
              <a:rPr lang="en-US" dirty="0">
                <a:hlinkClick r:id="rId2"/>
              </a:rPr>
              <a:t>the train-validate-test set input data</a:t>
            </a:r>
            <a:r>
              <a:rPr lang="en-US" dirty="0"/>
              <a:t> into an encoded representation that is typically several orders of magnitude smaller than the input data.</a:t>
            </a:r>
          </a:p>
          <a:p>
            <a:r>
              <a:rPr lang="en-US" dirty="0"/>
              <a:t>2. </a:t>
            </a:r>
            <a:r>
              <a:rPr lang="en-US" b="1" dirty="0"/>
              <a:t>Bottleneck:</a:t>
            </a:r>
            <a:r>
              <a:rPr lang="en-US" dirty="0"/>
              <a:t> A module that contains the compressed knowledge representations and is therefore the most important part of the network.</a:t>
            </a:r>
          </a:p>
          <a:p>
            <a:r>
              <a:rPr lang="en-US" dirty="0"/>
              <a:t>3. </a:t>
            </a:r>
            <a:r>
              <a:rPr lang="en-US" b="1" dirty="0"/>
              <a:t>Decoder:</a:t>
            </a:r>
            <a:r>
              <a:rPr lang="en-US" dirty="0"/>
              <a:t> A module that helps the </a:t>
            </a:r>
            <a:r>
              <a:rPr lang="en-US" dirty="0" err="1"/>
              <a:t>network“decompress</a:t>
            </a:r>
            <a:r>
              <a:rPr lang="en-US" dirty="0"/>
              <a:t>” the knowledge representations and reconstructs the data back from its encoded form. The output is then compared with a ground truth.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564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566737"/>
            <a:ext cx="82677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07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797B7-3424-4204-4677-75BB47F8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365126"/>
            <a:ext cx="11194312" cy="528010"/>
          </a:xfrm>
        </p:spPr>
        <p:txBody>
          <a:bodyPr>
            <a:normAutofit fontScale="90000"/>
          </a:bodyPr>
          <a:lstStyle/>
          <a:p>
            <a:r>
              <a:rPr lang="en-US" dirty="0"/>
              <a:t>Loss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1EA34C-44BA-5D3A-BE85-C81915A1C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17" y="1090562"/>
            <a:ext cx="9347200" cy="13269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1C2DF-A3F9-ACA1-8BE1-D645A2E58833}"/>
              </a:ext>
            </a:extLst>
          </p:cNvPr>
          <p:cNvSpPr txBox="1"/>
          <p:nvPr/>
        </p:nvSpPr>
        <p:spPr>
          <a:xfrm>
            <a:off x="805711" y="2274838"/>
            <a:ext cx="111015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The entire encoder-decoder architecture is collectively trained on the loss function which encourages that the input is reconstructed at the output.</a:t>
            </a:r>
          </a:p>
          <a:p>
            <a:endParaRPr lang="en-IN" dirty="0">
              <a:solidFill>
                <a:srgbClr val="242424"/>
              </a:solidFill>
              <a:latin typeface="source-serif-pro"/>
            </a:endParaRPr>
          </a:p>
          <a:p>
            <a:r>
              <a:rPr lang="en-IN" dirty="0">
                <a:solidFill>
                  <a:srgbClr val="242424"/>
                </a:solidFill>
                <a:latin typeface="source-serif-pro"/>
              </a:rPr>
              <a:t>A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 very low dimensional latent space is represented in such a way that the maximum  compression is achieved and the error also should be small.</a:t>
            </a:r>
          </a:p>
          <a:p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Reducing the dimension of the latent space beyond a certain value will result in a significant loss of information.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BD04F7-1999-3CAC-2BB5-F18C5273D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38509"/>
            <a:ext cx="3071812" cy="230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78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AFB77-82EA-EC1B-34CB-4332D2B2E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4" y="0"/>
            <a:ext cx="11130516" cy="6176963"/>
          </a:xfrm>
        </p:spPr>
        <p:txBody>
          <a:bodyPr>
            <a:normAutofit fontScale="92500" lnSpcReduction="10000"/>
          </a:bodyPr>
          <a:lstStyle/>
          <a:p>
            <a:r>
              <a:rPr lang="en-IN" b="0" i="0" dirty="0">
                <a:effectLst/>
                <a:latin typeface="sohne"/>
              </a:rPr>
              <a:t>Latent space is not regularized</a:t>
            </a:r>
          </a:p>
          <a:p>
            <a:r>
              <a:rPr lang="en-IN" dirty="0">
                <a:latin typeface="sohne"/>
              </a:rPr>
              <a:t>AE is capable of compressing the valid inputs to a fewer bits essentially ignoring the redundancy</a:t>
            </a:r>
          </a:p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The regions which do not belong to any cluster will generate garbage output. </a:t>
            </a:r>
          </a:p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Once the network is trained, and the training data is removed, we have no way of knowing if the output generated by the decoder from a randomly sampled latent vector is valid or not. </a:t>
            </a:r>
          </a:p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Hence AE is mainly used for compression.</a:t>
            </a:r>
            <a:endParaRPr lang="en-IN" b="0" i="0" dirty="0">
              <a:effectLst/>
              <a:latin typeface="sohne"/>
            </a:endParaRPr>
          </a:p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The power of AE comes with its non-linearity. </a:t>
            </a:r>
          </a:p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Adding non-linearity (such as nonlinear activation functions, and more hidden layers) makes AE capable to learn rather powerful representations of the input data in lower dimensions with much less information loss.</a:t>
            </a:r>
          </a:p>
          <a:p>
            <a:r>
              <a:rPr lang="en-IN" b="0" i="0" u="sng" dirty="0">
                <a:effectLst/>
                <a:latin typeface="sohne"/>
              </a:rPr>
              <a:t>ALSO the decoder can not be used to generate valid input data from latent from vectors sampled from the latent space.</a:t>
            </a:r>
          </a:p>
          <a:p>
            <a:r>
              <a:rPr lang="en-IN" b="0" i="0" u="sng" dirty="0">
                <a:effectLst/>
                <a:latin typeface="source-serif-pro"/>
              </a:rPr>
              <a:t>The complete latent space does not have the generative capability.</a:t>
            </a:r>
          </a:p>
          <a:p>
            <a:endParaRPr lang="en-IN" b="0" i="0" dirty="0">
              <a:effectLst/>
              <a:latin typeface="soh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121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FF"/>
      </a:dk1>
      <a:lt1>
        <a:sysClr val="window" lastClr="FFFFFF"/>
      </a:lt1>
      <a:dk2>
        <a:srgbClr val="0000FF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eep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9185</TotalTime>
  <Words>2514</Words>
  <Application>Microsoft Macintosh PowerPoint</Application>
  <PresentationFormat>Widescreen</PresentationFormat>
  <Paragraphs>173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-apple-system</vt:lpstr>
      <vt:lpstr>Arial</vt:lpstr>
      <vt:lpstr>Calibri</vt:lpstr>
      <vt:lpstr>Georgia</vt:lpstr>
      <vt:lpstr>Inter</vt:lpstr>
      <vt:lpstr>MonumentGrotesk</vt:lpstr>
      <vt:lpstr>Roboto-Medium</vt:lpstr>
      <vt:lpstr>sohne</vt:lpstr>
      <vt:lpstr>source-serif-pro</vt:lpstr>
      <vt:lpstr>Tahoma</vt:lpstr>
      <vt:lpstr>Times New Roman</vt:lpstr>
      <vt:lpstr>Wingdings</vt:lpstr>
      <vt:lpstr>Office Theme</vt:lpstr>
      <vt:lpstr>Variational Autoencoders, Generative Adversarial Networks, Multi-task Deep Learning, Multi-view Deep Learning. Various Applications - speech, text, image and video </vt:lpstr>
      <vt:lpstr>Autoencoders</vt:lpstr>
      <vt:lpstr>PowerPoint Presentation</vt:lpstr>
      <vt:lpstr>Autoencoders differ from General Data Compression</vt:lpstr>
      <vt:lpstr>Need for Autoencoders and VAE</vt:lpstr>
      <vt:lpstr>Architecture</vt:lpstr>
      <vt:lpstr>PowerPoint Presentation</vt:lpstr>
      <vt:lpstr>Loss function</vt:lpstr>
      <vt:lpstr>PowerPoint Presentation</vt:lpstr>
      <vt:lpstr>Why Variational Autoencoder?</vt:lpstr>
      <vt:lpstr>Variational Autoencoders </vt:lpstr>
      <vt:lpstr>EXAMPLE</vt:lpstr>
      <vt:lpstr>HOW AN IMAGE IS RECONSTRUCTED?</vt:lpstr>
      <vt:lpstr>VAE </vt:lpstr>
      <vt:lpstr>PowerPoint Presentation</vt:lpstr>
      <vt:lpstr>PowerPoint Presentation</vt:lpstr>
      <vt:lpstr>Encoder</vt:lpstr>
      <vt:lpstr>Decoder</vt:lpstr>
      <vt:lpstr>Bottleneck</vt:lpstr>
      <vt:lpstr>Encoding and Decoding</vt:lpstr>
      <vt:lpstr>Example: VAE with MNIST data</vt:lpstr>
      <vt:lpstr>How training is done?</vt:lpstr>
      <vt:lpstr>PowerPoint Presentation</vt:lpstr>
      <vt:lpstr>Loss Functions</vt:lpstr>
      <vt:lpstr>Loss Functions</vt:lpstr>
      <vt:lpstr>Example: MNIST </vt:lpstr>
      <vt:lpstr>KL (Kullback –Leibler Divergence Loss)</vt:lpstr>
      <vt:lpstr>Autoencoders training </vt:lpstr>
      <vt:lpstr>Types of autoencoders</vt:lpstr>
      <vt:lpstr>Undercomplete autoencoder</vt:lpstr>
      <vt:lpstr>Sparse Autoencoders </vt:lpstr>
      <vt:lpstr>Denoising Autoencoders </vt:lpstr>
      <vt:lpstr>PowerPoint Presentation</vt:lpstr>
      <vt:lpstr>PowerPoint Presentation</vt:lpstr>
      <vt:lpstr>Limitations of Autoencoders for Content Generation</vt:lpstr>
      <vt:lpstr>Drawback of VAE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VIT-AP</dc:creator>
  <cp:lastModifiedBy>Sumathi Kanna</cp:lastModifiedBy>
  <cp:revision>25</cp:revision>
  <dcterms:created xsi:type="dcterms:W3CDTF">2023-05-05T07:37:55Z</dcterms:created>
  <dcterms:modified xsi:type="dcterms:W3CDTF">2024-11-19T04:59:32Z</dcterms:modified>
</cp:coreProperties>
</file>